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969"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398186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17087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3200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747001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15678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402713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3749013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206558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285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85E056-4B92-4461-B834-5CF3B239C0A7}"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2673267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85E056-4B92-4461-B834-5CF3B239C0A7}"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70065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5E056-4B92-4461-B834-5CF3B239C0A7}"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150866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85E056-4B92-4461-B834-5CF3B239C0A7}"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266047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5E056-4B92-4461-B834-5CF3B239C0A7}"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2094497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85E056-4B92-4461-B834-5CF3B239C0A7}"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298802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85E056-4B92-4461-B834-5CF3B239C0A7}"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3293E-72A6-4ED4-BDEC-C715FC5D8EAC}" type="slidenum">
              <a:rPr lang="en-US" smtClean="0"/>
              <a:t>‹#›</a:t>
            </a:fld>
            <a:endParaRPr lang="en-US"/>
          </a:p>
        </p:txBody>
      </p:sp>
    </p:spTree>
    <p:extLst>
      <p:ext uri="{BB962C8B-B14F-4D97-AF65-F5344CB8AC3E}">
        <p14:creationId xmlns:p14="http://schemas.microsoft.com/office/powerpoint/2010/main" val="326476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85E056-4B92-4461-B834-5CF3B239C0A7}" type="datetimeFigureOut">
              <a:rPr lang="en-US" smtClean="0"/>
              <a:t>12/7/2021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33293E-72A6-4ED4-BDEC-C715FC5D8EAC}" type="slidenum">
              <a:rPr lang="en-US" smtClean="0"/>
              <a:t>‹#›</a:t>
            </a:fld>
            <a:endParaRPr lang="en-US"/>
          </a:p>
        </p:txBody>
      </p:sp>
    </p:spTree>
    <p:extLst>
      <p:ext uri="{BB962C8B-B14F-4D97-AF65-F5344CB8AC3E}">
        <p14:creationId xmlns:p14="http://schemas.microsoft.com/office/powerpoint/2010/main" val="39313461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96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C04DD4-E2E3-4D7C-A319-E180CC256E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285" y="0"/>
            <a:ext cx="5883758" cy="6858000"/>
          </a:xfrm>
          <a:prstGeom prst="rect">
            <a:avLst/>
          </a:prstGeom>
          <a:noFill/>
          <a:ln>
            <a:noFill/>
          </a:ln>
        </p:spPr>
      </p:pic>
      <p:sp>
        <p:nvSpPr>
          <p:cNvPr id="3" name="Rectangle 2">
            <a:extLst>
              <a:ext uri="{FF2B5EF4-FFF2-40B4-BE49-F238E27FC236}">
                <a16:creationId xmlns:a16="http://schemas.microsoft.com/office/drawing/2014/main" id="{B7BD2D9D-4171-4B17-90C3-35322409126D}"/>
              </a:ext>
            </a:extLst>
          </p:cNvPr>
          <p:cNvSpPr/>
          <p:nvPr/>
        </p:nvSpPr>
        <p:spPr>
          <a:xfrm>
            <a:off x="6361043" y="2505670"/>
            <a:ext cx="4086445" cy="923330"/>
          </a:xfrm>
          <a:prstGeom prst="rect">
            <a:avLst/>
          </a:prstGeom>
          <a:noFill/>
        </p:spPr>
        <p:txBody>
          <a:bodyPr wrap="squar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ABOUT-US</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00699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EDA0B-30FB-42DA-B913-D3B4665DCC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554" y="0"/>
            <a:ext cx="5777742" cy="6858000"/>
          </a:xfrm>
          <a:prstGeom prst="rect">
            <a:avLst/>
          </a:prstGeom>
          <a:noFill/>
          <a:ln>
            <a:noFill/>
          </a:ln>
        </p:spPr>
      </p:pic>
      <p:sp>
        <p:nvSpPr>
          <p:cNvPr id="3" name="Rectangle 2">
            <a:extLst>
              <a:ext uri="{FF2B5EF4-FFF2-40B4-BE49-F238E27FC236}">
                <a16:creationId xmlns:a16="http://schemas.microsoft.com/office/drawing/2014/main" id="{C26347B7-756D-482B-84DB-60648CAE1EF9}"/>
              </a:ext>
            </a:extLst>
          </p:cNvPr>
          <p:cNvSpPr/>
          <p:nvPr/>
        </p:nvSpPr>
        <p:spPr>
          <a:xfrm>
            <a:off x="6913413" y="2638192"/>
            <a:ext cx="2301079"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TOURS</a:t>
            </a:r>
          </a:p>
        </p:txBody>
      </p:sp>
    </p:spTree>
    <p:extLst>
      <p:ext uri="{BB962C8B-B14F-4D97-AF65-F5344CB8AC3E}">
        <p14:creationId xmlns:p14="http://schemas.microsoft.com/office/powerpoint/2010/main" val="19178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CFCE1-F427-4E2A-8619-04086FD2D9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1397" y="0"/>
            <a:ext cx="5724525" cy="6858000"/>
          </a:xfrm>
          <a:prstGeom prst="rect">
            <a:avLst/>
          </a:prstGeom>
          <a:noFill/>
          <a:ln>
            <a:noFill/>
          </a:ln>
        </p:spPr>
      </p:pic>
      <p:sp>
        <p:nvSpPr>
          <p:cNvPr id="3" name="Rectangle 2">
            <a:extLst>
              <a:ext uri="{FF2B5EF4-FFF2-40B4-BE49-F238E27FC236}">
                <a16:creationId xmlns:a16="http://schemas.microsoft.com/office/drawing/2014/main" id="{06B5CC47-EF04-486D-8827-491D27A3A464}"/>
              </a:ext>
            </a:extLst>
          </p:cNvPr>
          <p:cNvSpPr/>
          <p:nvPr/>
        </p:nvSpPr>
        <p:spPr>
          <a:xfrm>
            <a:off x="6096000" y="2967335"/>
            <a:ext cx="4394281"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DESTINATION</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10987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2C48BC-8EBF-4DA5-A4DA-9DA84D068B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497" y="1"/>
            <a:ext cx="5724525" cy="6858000"/>
          </a:xfrm>
          <a:prstGeom prst="rect">
            <a:avLst/>
          </a:prstGeom>
          <a:noFill/>
          <a:ln>
            <a:noFill/>
          </a:ln>
        </p:spPr>
      </p:pic>
      <p:sp>
        <p:nvSpPr>
          <p:cNvPr id="3" name="Rectangle 2">
            <a:extLst>
              <a:ext uri="{FF2B5EF4-FFF2-40B4-BE49-F238E27FC236}">
                <a16:creationId xmlns:a16="http://schemas.microsoft.com/office/drawing/2014/main" id="{DE18BAAF-AF43-4C49-B125-84323C626C1D}"/>
              </a:ext>
            </a:extLst>
          </p:cNvPr>
          <p:cNvSpPr/>
          <p:nvPr/>
        </p:nvSpPr>
        <p:spPr>
          <a:xfrm>
            <a:off x="6209205" y="2967335"/>
            <a:ext cx="320004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CONTACT</a:t>
            </a:r>
          </a:p>
        </p:txBody>
      </p:sp>
    </p:spTree>
    <p:extLst>
      <p:ext uri="{BB962C8B-B14F-4D97-AF65-F5344CB8AC3E}">
        <p14:creationId xmlns:p14="http://schemas.microsoft.com/office/powerpoint/2010/main" val="40338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307FB3-3F5D-4408-B786-8FB361058C96}"/>
              </a:ext>
            </a:extLst>
          </p:cNvPr>
          <p:cNvSpPr txBox="1"/>
          <p:nvPr/>
        </p:nvSpPr>
        <p:spPr>
          <a:xfrm>
            <a:off x="1613851" y="143325"/>
            <a:ext cx="6204931" cy="769441"/>
          </a:xfrm>
          <a:prstGeom prst="rect">
            <a:avLst/>
          </a:prstGeom>
          <a:noFill/>
        </p:spPr>
        <p:txBody>
          <a:bodyPr wrap="square">
            <a:spAutoFit/>
          </a:bodyPr>
          <a:lstStyle/>
          <a:p>
            <a:pPr algn="ctr"/>
            <a:r>
              <a:rPr lang="en-US" sz="4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US" sz="4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251103A0-CB0C-44B7-BF99-EBFDFB739E48}"/>
              </a:ext>
            </a:extLst>
          </p:cNvPr>
          <p:cNvSpPr txBox="1"/>
          <p:nvPr/>
        </p:nvSpPr>
        <p:spPr>
          <a:xfrm>
            <a:off x="463825" y="1201964"/>
            <a:ext cx="8640417" cy="5656036"/>
          </a:xfrm>
          <a:prstGeom prst="rect">
            <a:avLst/>
          </a:prstGeom>
          <a:noFill/>
        </p:spPr>
        <p:txBody>
          <a:bodyPr wrap="square" rtlCol="0">
            <a:spAutoFit/>
          </a:bodyPr>
          <a:lstStyle/>
          <a:p>
            <a:pPr marL="0" marR="0" algn="just">
              <a:lnSpc>
                <a:spcPct val="150000"/>
              </a:lnSpc>
              <a:spcBef>
                <a:spcPts val="0"/>
              </a:spcBef>
              <a:spcAft>
                <a:spcPts val="800"/>
              </a:spcAft>
            </a:pPr>
            <a:r>
              <a:rPr lang="en-US" dirty="0">
                <a:effectLst/>
                <a:latin typeface="Impact" panose="020B0806030902050204" pitchFamily="34" charset="0"/>
                <a:ea typeface="Times New Roman" panose="02020603050405020304" pitchFamily="18" charset="0"/>
                <a:cs typeface="Times New Roman" panose="02020603050405020304" pitchFamily="18" charset="0"/>
              </a:rPr>
              <a:t>Online Tour and Travel is a very user friendly project. In this project user can easily understand and book all packages and also register for hotel. In this project there are various types of forms, like all types of packages, book for package and Room Registration Page in which user can insert his personal needs &amp; facilities then upload his form by which user can register in the web site. In this website user can also pay money through credit card.</a:t>
            </a:r>
          </a:p>
          <a:p>
            <a:pPr marL="0" marR="0" algn="just">
              <a:lnSpc>
                <a:spcPct val="150000"/>
              </a:lnSpc>
              <a:spcBef>
                <a:spcPts val="0"/>
              </a:spcBef>
              <a:spcAft>
                <a:spcPts val="800"/>
              </a:spcAft>
            </a:pPr>
            <a:r>
              <a:rPr lang="en-US" dirty="0">
                <a:effectLst/>
                <a:latin typeface="Impact" panose="020B0806030902050204" pitchFamily="34" charset="0"/>
                <a:ea typeface="Times New Roman" panose="02020603050405020304" pitchFamily="18" charset="0"/>
                <a:cs typeface="Times New Roman" panose="02020603050405020304" pitchFamily="18" charset="0"/>
              </a:rPr>
              <a:t>This site provides different tour packages, hotel booking and summer special tour packages. Through this site, user can book different types of room such as deluxe room, ac room </a:t>
            </a:r>
            <a:r>
              <a:rPr lang="en-US" dirty="0" err="1">
                <a:effectLst/>
                <a:latin typeface="Impact" panose="020B0806030902050204" pitchFamily="34" charset="0"/>
                <a:ea typeface="Times New Roman" panose="02020603050405020304" pitchFamily="18" charset="0"/>
                <a:cs typeface="Times New Roman" panose="02020603050405020304" pitchFamily="18" charset="0"/>
              </a:rPr>
              <a:t>etc</a:t>
            </a:r>
            <a:r>
              <a:rPr lang="en-US" dirty="0">
                <a:effectLst/>
                <a:latin typeface="Impact" panose="020B0806030902050204" pitchFamily="34" charset="0"/>
                <a:ea typeface="Times New Roman" panose="02020603050405020304" pitchFamily="18" charset="0"/>
                <a:cs typeface="Times New Roman" panose="02020603050405020304" pitchFamily="18" charset="0"/>
              </a:rPr>
              <a:t> on flexible price.</a:t>
            </a:r>
          </a:p>
          <a:p>
            <a:pPr marL="0" marR="0" algn="just">
              <a:lnSpc>
                <a:spcPct val="150000"/>
              </a:lnSpc>
              <a:spcBef>
                <a:spcPts val="0"/>
              </a:spcBef>
              <a:spcAft>
                <a:spcPts val="800"/>
              </a:spcAft>
            </a:pPr>
            <a:r>
              <a:rPr lang="en-US" dirty="0">
                <a:effectLst/>
                <a:latin typeface="Impact" panose="020B0806030902050204" pitchFamily="34" charset="0"/>
                <a:ea typeface="Times New Roman" panose="02020603050405020304" pitchFamily="18" charset="0"/>
                <a:cs typeface="Times New Roman" panose="02020603050405020304" pitchFamily="18" charset="0"/>
              </a:rPr>
              <a:t>This site provides different packages, destination, and hotel booking services in one particular state of India. Himachal Pradesh is very popular hill station of north India. Visitors enjoy snow covered mountain peaks and adventure sports like trekking, mountaineering and skiing. </a:t>
            </a:r>
          </a:p>
        </p:txBody>
      </p:sp>
    </p:spTree>
    <p:extLst>
      <p:ext uri="{BB962C8B-B14F-4D97-AF65-F5344CB8AC3E}">
        <p14:creationId xmlns:p14="http://schemas.microsoft.com/office/powerpoint/2010/main" val="2878548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B46BFA-EAC2-486D-89B9-B86927993C83}"/>
              </a:ext>
            </a:extLst>
          </p:cNvPr>
          <p:cNvSpPr/>
          <p:nvPr/>
        </p:nvSpPr>
        <p:spPr>
          <a:xfrm>
            <a:off x="1736035" y="212035"/>
            <a:ext cx="7818782" cy="923330"/>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ACKNOWLEDGEMENT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A6558E49-B813-414E-8E7D-D795E3313361}"/>
              </a:ext>
            </a:extLst>
          </p:cNvPr>
          <p:cNvSpPr txBox="1"/>
          <p:nvPr/>
        </p:nvSpPr>
        <p:spPr>
          <a:xfrm>
            <a:off x="1049311" y="1873770"/>
            <a:ext cx="8079699" cy="3693319"/>
          </a:xfrm>
          <a:prstGeom prst="rect">
            <a:avLst/>
          </a:prstGeom>
          <a:noFill/>
        </p:spPr>
        <p:txBody>
          <a:bodyPr wrap="square" rtlCol="0">
            <a:spAutoFit/>
          </a:bodyPr>
          <a:lstStyle/>
          <a:p>
            <a:pPr algn="l"/>
            <a:r>
              <a:rPr lang="en-US" b="0" i="0" dirty="0">
                <a:solidFill>
                  <a:srgbClr val="3A3A3A"/>
                </a:solidFill>
                <a:effectLst/>
                <a:latin typeface="Libre Franklin" pitchFamily="2" charset="0"/>
              </a:rPr>
              <a:t>I would like to express my gratitude toward staff of MCA  as well as the principal of Meerut Institut</a:t>
            </a:r>
            <a:r>
              <a:rPr lang="en-US" dirty="0">
                <a:solidFill>
                  <a:srgbClr val="3A3A3A"/>
                </a:solidFill>
                <a:latin typeface="Libre Franklin" pitchFamily="2" charset="0"/>
              </a:rPr>
              <a:t>e of Engineering and Technology (M.I.E.T)</a:t>
            </a:r>
            <a:r>
              <a:rPr lang="en-US" b="0" i="0" dirty="0">
                <a:solidFill>
                  <a:srgbClr val="3A3A3A"/>
                </a:solidFill>
                <a:effectLst/>
                <a:latin typeface="Libre Franklin" pitchFamily="2" charset="0"/>
              </a:rPr>
              <a:t> for providing me a great opportunity to complete a  project on Tours and Travels.</a:t>
            </a:r>
          </a:p>
          <a:p>
            <a:pPr algn="l"/>
            <a:endParaRPr lang="en-US" b="0" i="0" dirty="0">
              <a:solidFill>
                <a:srgbClr val="3A3A3A"/>
              </a:solidFill>
              <a:effectLst/>
              <a:latin typeface="Libre Franklin" pitchFamily="2" charset="0"/>
            </a:endParaRPr>
          </a:p>
          <a:p>
            <a:pPr algn="l"/>
            <a:endParaRPr lang="en-US" dirty="0">
              <a:solidFill>
                <a:srgbClr val="3A3A3A"/>
              </a:solidFill>
              <a:latin typeface="Libre Franklin" pitchFamily="2" charset="0"/>
            </a:endParaRPr>
          </a:p>
          <a:p>
            <a:pPr algn="l"/>
            <a:r>
              <a:rPr lang="en-US" b="0" i="0" dirty="0">
                <a:solidFill>
                  <a:srgbClr val="3A3A3A"/>
                </a:solidFill>
                <a:effectLst/>
                <a:latin typeface="Libre Franklin" pitchFamily="2" charset="0"/>
              </a:rPr>
              <a:t>My sincere thanks go to Mr. Naushad Imam Sir without his support and guidance for the completion of this project.</a:t>
            </a:r>
          </a:p>
          <a:p>
            <a:pPr algn="l"/>
            <a:r>
              <a:rPr lang="en-US" dirty="0">
                <a:solidFill>
                  <a:srgbClr val="3A3A3A"/>
                </a:solidFill>
                <a:latin typeface="Libre Franklin" pitchFamily="2" charset="0"/>
              </a:rPr>
              <a:t>														</a:t>
            </a:r>
          </a:p>
          <a:p>
            <a:pPr algn="l"/>
            <a:r>
              <a:rPr lang="en-US" b="0" i="0" dirty="0">
                <a:solidFill>
                  <a:srgbClr val="3A3A3A"/>
                </a:solidFill>
                <a:effectLst/>
                <a:latin typeface="Libre Franklin" pitchFamily="2" charset="0"/>
              </a:rPr>
              <a:t>											</a:t>
            </a:r>
          </a:p>
          <a:p>
            <a:endParaRPr lang="en-US" dirty="0"/>
          </a:p>
          <a:p>
            <a:endParaRPr lang="en-US" dirty="0"/>
          </a:p>
          <a:p>
            <a:r>
              <a:rPr lang="en-US" dirty="0"/>
              <a:t>							</a:t>
            </a:r>
          </a:p>
        </p:txBody>
      </p:sp>
    </p:spTree>
    <p:extLst>
      <p:ext uri="{BB962C8B-B14F-4D97-AF65-F5344CB8AC3E}">
        <p14:creationId xmlns:p14="http://schemas.microsoft.com/office/powerpoint/2010/main" val="302443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FA6B88-4557-4F52-ADFE-A612B7952E21}"/>
              </a:ext>
            </a:extLst>
          </p:cNvPr>
          <p:cNvSpPr txBox="1"/>
          <p:nvPr/>
        </p:nvSpPr>
        <p:spPr>
          <a:xfrm>
            <a:off x="957470" y="226151"/>
            <a:ext cx="6102626" cy="769441"/>
          </a:xfrm>
          <a:prstGeom prst="rect">
            <a:avLst/>
          </a:prstGeom>
          <a:noFill/>
        </p:spPr>
        <p:txBody>
          <a:bodyPr wrap="square">
            <a:spAutoFit/>
          </a:bodyPr>
          <a:lstStyle/>
          <a:p>
            <a:pPr algn="ctr"/>
            <a:r>
              <a:rPr lang="en-US" sz="4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DEFIN</a:t>
            </a:r>
            <a:r>
              <a:rPr lang="en-US" sz="4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ITION</a:t>
            </a:r>
            <a:endParaRPr lang="en-US" sz="4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TextBox 4">
            <a:extLst>
              <a:ext uri="{FF2B5EF4-FFF2-40B4-BE49-F238E27FC236}">
                <a16:creationId xmlns:a16="http://schemas.microsoft.com/office/drawing/2014/main" id="{FC3467E5-2C73-4236-9571-5D87A5DE813F}"/>
              </a:ext>
            </a:extLst>
          </p:cNvPr>
          <p:cNvSpPr txBox="1"/>
          <p:nvPr/>
        </p:nvSpPr>
        <p:spPr>
          <a:xfrm>
            <a:off x="530087" y="1219200"/>
            <a:ext cx="8680174" cy="472244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solidFill>
                  <a:srgbClr val="000000"/>
                </a:solidFill>
                <a:effectLst/>
                <a:latin typeface="Impact" panose="020B0806030902050204" pitchFamily="34" charset="0"/>
                <a:ea typeface="Times New Roman" panose="02020603050405020304" pitchFamily="18" charset="0"/>
                <a:cs typeface="Times New Roman" panose="02020603050405020304" pitchFamily="18" charset="0"/>
              </a:rPr>
              <a:t>The purpose of tour and travel is mainly to provide online booking services for the user. This statement describes the problem definition of the proposed system. The purpose of this site is to book online ticket for hotels and all tourist places of Himachal Pradesh.</a:t>
            </a:r>
            <a:r>
              <a:rPr lang="en-US" dirty="0">
                <a:latin typeface="Impact" panose="020B080603090205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Impact" panose="020B0806030902050204" pitchFamily="34" charset="0"/>
                <a:ea typeface="Times New Roman" panose="02020603050405020304" pitchFamily="18" charset="0"/>
                <a:cs typeface="Times New Roman" panose="02020603050405020304" pitchFamily="18" charset="0"/>
              </a:rPr>
              <a:t>The problem definition of the vacation-o-city is to book online ticket for hotel and tourist place where user wants to visit. It is a Web Based Application to develop website in which end user interact with the web-app easily. In this website, Customer or User can search and book all tourist places and all hill stations and all hotels of Himachal Pradesh.</a:t>
            </a:r>
            <a:endParaRPr lang="en-US" sz="1800" dirty="0">
              <a:effectLst/>
              <a:latin typeface="Impact" panose="020B080603090205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US" sz="1800" dirty="0">
                <a:solidFill>
                  <a:srgbClr val="000000"/>
                </a:solidFill>
                <a:effectLst/>
                <a:latin typeface="Impact" panose="020B0806030902050204" pitchFamily="34" charset="0"/>
                <a:ea typeface="Times New Roman" panose="02020603050405020304" pitchFamily="18" charset="0"/>
                <a:cs typeface="Times New Roman" panose="02020603050405020304" pitchFamily="18" charset="0"/>
              </a:rPr>
              <a:t>The problem is that we although have many websites but they offer a different kinds of services. The customers are enjoying a lot but there is a lack of relationship between travel agency and customers and hence we are establishing that relationship by carrying and servicing all customers in the same manner that we wish to serve.</a:t>
            </a:r>
            <a:endParaRPr lang="en-US" sz="1800" dirty="0">
              <a:effectLst/>
              <a:latin typeface="Impact" panose="020B080603090205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17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3FAB2-8188-41E9-B61F-DE6BA5CD1220}"/>
              </a:ext>
            </a:extLst>
          </p:cNvPr>
          <p:cNvPicPr>
            <a:picLocks noChangeAspect="1"/>
          </p:cNvPicPr>
          <p:nvPr/>
        </p:nvPicPr>
        <p:blipFill>
          <a:blip r:embed="rId2"/>
          <a:stretch>
            <a:fillRect/>
          </a:stretch>
        </p:blipFill>
        <p:spPr>
          <a:xfrm>
            <a:off x="960783" y="0"/>
            <a:ext cx="7643443" cy="5817704"/>
          </a:xfrm>
          <a:prstGeom prst="rect">
            <a:avLst/>
          </a:prstGeom>
        </p:spPr>
      </p:pic>
      <p:sp>
        <p:nvSpPr>
          <p:cNvPr id="6" name="Rectangle 5">
            <a:extLst>
              <a:ext uri="{FF2B5EF4-FFF2-40B4-BE49-F238E27FC236}">
                <a16:creationId xmlns:a16="http://schemas.microsoft.com/office/drawing/2014/main" id="{27631B31-AE72-4C35-9817-050B22F33527}"/>
              </a:ext>
            </a:extLst>
          </p:cNvPr>
          <p:cNvSpPr/>
          <p:nvPr/>
        </p:nvSpPr>
        <p:spPr>
          <a:xfrm>
            <a:off x="2272746" y="5934670"/>
            <a:ext cx="5562854"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E-R DIAGRAM</a:t>
            </a:r>
          </a:p>
        </p:txBody>
      </p:sp>
    </p:spTree>
    <p:extLst>
      <p:ext uri="{BB962C8B-B14F-4D97-AF65-F5344CB8AC3E}">
        <p14:creationId xmlns:p14="http://schemas.microsoft.com/office/powerpoint/2010/main" val="221912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7F2B9-E64B-4A5B-92DE-B9D0B134EE4F}"/>
              </a:ext>
            </a:extLst>
          </p:cNvPr>
          <p:cNvPicPr>
            <a:picLocks noChangeAspect="1"/>
          </p:cNvPicPr>
          <p:nvPr/>
        </p:nvPicPr>
        <p:blipFill>
          <a:blip r:embed="rId2"/>
          <a:stretch>
            <a:fillRect/>
          </a:stretch>
        </p:blipFill>
        <p:spPr>
          <a:xfrm>
            <a:off x="2060354" y="0"/>
            <a:ext cx="7361942" cy="6858000"/>
          </a:xfrm>
          <a:prstGeom prst="rect">
            <a:avLst/>
          </a:prstGeom>
        </p:spPr>
      </p:pic>
      <p:sp>
        <p:nvSpPr>
          <p:cNvPr id="3" name="Rectangle 2">
            <a:extLst>
              <a:ext uri="{FF2B5EF4-FFF2-40B4-BE49-F238E27FC236}">
                <a16:creationId xmlns:a16="http://schemas.microsoft.com/office/drawing/2014/main" id="{0B5632F8-C7AB-4736-9963-AF466BBA20A7}"/>
              </a:ext>
            </a:extLst>
          </p:cNvPr>
          <p:cNvSpPr/>
          <p:nvPr/>
        </p:nvSpPr>
        <p:spPr>
          <a:xfrm>
            <a:off x="152759" y="117693"/>
            <a:ext cx="1351722" cy="674030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p>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t>
            </a:r>
          </a:p>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p>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t>
            </a:r>
          </a:p>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t>
            </a:r>
          </a:p>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a:t>
            </a:r>
          </a:p>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a:t>
            </a:r>
          </a:p>
        </p:txBody>
      </p:sp>
    </p:spTree>
    <p:extLst>
      <p:ext uri="{BB962C8B-B14F-4D97-AF65-F5344CB8AC3E}">
        <p14:creationId xmlns:p14="http://schemas.microsoft.com/office/powerpoint/2010/main" val="3669127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6B6AE-7DF6-42FB-B64C-216DDE102447}"/>
              </a:ext>
            </a:extLst>
          </p:cNvPr>
          <p:cNvSpPr/>
          <p:nvPr/>
        </p:nvSpPr>
        <p:spPr>
          <a:xfrm>
            <a:off x="2009145" y="0"/>
            <a:ext cx="4065537" cy="923330"/>
          </a:xfrm>
          <a:prstGeom prst="rect">
            <a:avLst/>
          </a:prstGeom>
          <a:noFill/>
        </p:spPr>
        <p:txBody>
          <a:bodyPr wrap="non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OBJECTIVES</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F631F9D4-ED2D-40E2-9862-043377D43A66}"/>
              </a:ext>
            </a:extLst>
          </p:cNvPr>
          <p:cNvSpPr txBox="1"/>
          <p:nvPr/>
        </p:nvSpPr>
        <p:spPr>
          <a:xfrm>
            <a:off x="424071" y="1157261"/>
            <a:ext cx="8852452" cy="5656036"/>
          </a:xfrm>
          <a:prstGeom prst="rect">
            <a:avLst/>
          </a:prstGeom>
          <a:noFill/>
        </p:spPr>
        <p:txBody>
          <a:bodyPr wrap="square" rtlCol="0">
            <a:spAutoFit/>
          </a:bodyPr>
          <a:lstStyle/>
          <a:p>
            <a:pPr marL="0" marR="0" algn="just">
              <a:lnSpc>
                <a:spcPct val="150000"/>
              </a:lnSpc>
              <a:spcBef>
                <a:spcPts val="0"/>
              </a:spcBef>
              <a:spcAft>
                <a:spcPts val="800"/>
              </a:spcAft>
            </a:pPr>
            <a:r>
              <a:rPr lang="en-US" dirty="0">
                <a:effectLst/>
                <a:latin typeface="Impact" panose="020B0806030902050204" pitchFamily="34" charset="0"/>
                <a:ea typeface="Times New Roman" panose="02020603050405020304" pitchFamily="18" charset="0"/>
                <a:cs typeface="Times New Roman" panose="02020603050405020304" pitchFamily="18" charset="0"/>
              </a:rPr>
              <a:t>This system provides Online Registration, Tour Package Information, Bus ticket booking and all other destinations. The purpose of this project is very clear that user can find room facilities easily &amp; hotel service providers also get good customers very easily. Customer can register in the website &amp; can create his own registration then he can receive email for his room status related to his reservation and book all packages. User can register hotel for different types of room what they want.</a:t>
            </a:r>
            <a:endParaRPr lang="en-US" dirty="0">
              <a:latin typeface="Impact" panose="020B080603090205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US" dirty="0">
                <a:effectLst/>
                <a:latin typeface="Impact" panose="020B0806030902050204" pitchFamily="34" charset="0"/>
                <a:ea typeface="Times New Roman" panose="02020603050405020304" pitchFamily="18" charset="0"/>
                <a:cs typeface="Times New Roman" panose="02020603050405020304" pitchFamily="18" charset="0"/>
              </a:rPr>
              <a:t>The Main Goal of this project is to provide a very faster room reservation services and also booking services for different types of packages so any user can get this service very easily.</a:t>
            </a:r>
          </a:p>
          <a:p>
            <a:pPr marL="342900" marR="0" lvl="0" indent="-342900" algn="just">
              <a:lnSpc>
                <a:spcPct val="150000"/>
              </a:lnSpc>
              <a:spcBef>
                <a:spcPts val="0"/>
              </a:spcBef>
              <a:spcAft>
                <a:spcPts val="0"/>
              </a:spcAft>
              <a:buFont typeface="Wingdings" panose="05000000000000000000" pitchFamily="2" charset="2"/>
              <a:buChar char=""/>
            </a:pPr>
            <a:r>
              <a:rPr lang="en-US" dirty="0">
                <a:solidFill>
                  <a:srgbClr val="000000"/>
                </a:solidFill>
                <a:effectLst/>
                <a:latin typeface="Impact" panose="020B0806030902050204" pitchFamily="34" charset="0"/>
                <a:ea typeface="Calibri" panose="020F0502020204030204" pitchFamily="34" charset="0"/>
              </a:rPr>
              <a:t>Our objective is to make strong relationship with customers so that they can enjoy the holiday of their dreams. </a:t>
            </a:r>
          </a:p>
          <a:p>
            <a:pPr marL="342900" marR="0" lvl="0" indent="-342900" algn="just">
              <a:lnSpc>
                <a:spcPct val="150000"/>
              </a:lnSpc>
              <a:spcBef>
                <a:spcPts val="0"/>
              </a:spcBef>
              <a:spcAft>
                <a:spcPts val="0"/>
              </a:spcAft>
              <a:buFont typeface="Wingdings" panose="05000000000000000000" pitchFamily="2" charset="2"/>
              <a:buChar char=""/>
              <a:tabLst>
                <a:tab pos="457200" algn="l"/>
              </a:tabLst>
            </a:pPr>
            <a:r>
              <a:rPr lang="en-US" dirty="0">
                <a:effectLst/>
                <a:latin typeface="Impact" panose="020B0806030902050204" pitchFamily="34" charset="0"/>
                <a:ea typeface="Times New Roman" panose="02020603050405020304" pitchFamily="18" charset="0"/>
                <a:cs typeface="Times New Roman" panose="02020603050405020304" pitchFamily="18" charset="0"/>
              </a:rPr>
              <a:t>It saves lots of time , now a days there is a fast process world any one can work quickly so, this project helps that people who are searching for reservation in organization, so they can easily fill up the form and search rooms and different tourist place.</a:t>
            </a:r>
          </a:p>
        </p:txBody>
      </p:sp>
    </p:spTree>
    <p:extLst>
      <p:ext uri="{BB962C8B-B14F-4D97-AF65-F5344CB8AC3E}">
        <p14:creationId xmlns:p14="http://schemas.microsoft.com/office/powerpoint/2010/main" val="420305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DB2D2-2394-40F3-B950-62952A28F923}"/>
              </a:ext>
            </a:extLst>
          </p:cNvPr>
          <p:cNvSpPr/>
          <p:nvPr/>
        </p:nvSpPr>
        <p:spPr>
          <a:xfrm>
            <a:off x="2448457" y="0"/>
            <a:ext cx="3117456" cy="923330"/>
          </a:xfrm>
          <a:prstGeom prst="rect">
            <a:avLst/>
          </a:prstGeom>
          <a:noFill/>
        </p:spPr>
        <p:txBody>
          <a:bodyPr wrap="squar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DESIGN</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0F8B9C4B-5D9D-4914-8FC9-054B6B59A074}"/>
              </a:ext>
            </a:extLst>
          </p:cNvPr>
          <p:cNvSpPr txBox="1"/>
          <p:nvPr/>
        </p:nvSpPr>
        <p:spPr>
          <a:xfrm>
            <a:off x="689112" y="1046922"/>
            <a:ext cx="8322365" cy="6307496"/>
          </a:xfrm>
          <a:prstGeom prst="rect">
            <a:avLst/>
          </a:prstGeom>
          <a:noFill/>
        </p:spPr>
        <p:txBody>
          <a:bodyPr wrap="square" rtlCol="0">
            <a:spAutoFit/>
          </a:bodyPr>
          <a:lstStyle/>
          <a:p>
            <a:pPr marL="0" marR="0" algn="just">
              <a:lnSpc>
                <a:spcPct val="150000"/>
              </a:lnSpc>
              <a:spcBef>
                <a:spcPts val="0"/>
              </a:spcBef>
              <a:spcAft>
                <a:spcPts val="800"/>
              </a:spcAft>
            </a:pPr>
            <a:r>
              <a:rPr lang="en-US" sz="2000" dirty="0">
                <a:effectLst/>
                <a:latin typeface="Impact" panose="020B0806030902050204" pitchFamily="34" charset="0"/>
                <a:ea typeface="Times New Roman" panose="02020603050405020304" pitchFamily="18" charset="0"/>
                <a:cs typeface="Times New Roman" panose="02020603050405020304" pitchFamily="18" charset="0"/>
              </a:rPr>
              <a:t>Website </a:t>
            </a:r>
            <a:r>
              <a:rPr lang="en-US" sz="2000" dirty="0">
                <a:solidFill>
                  <a:srgbClr val="000000"/>
                </a:solidFill>
                <a:effectLst/>
                <a:latin typeface="Impact" panose="020B0806030902050204" pitchFamily="34" charset="0"/>
                <a:ea typeface="Times New Roman" panose="02020603050405020304" pitchFamily="18" charset="0"/>
                <a:cs typeface="Times New Roman" panose="02020603050405020304" pitchFamily="18" charset="0"/>
              </a:rPr>
              <a:t>Tour and Travel is used to book online ticket for different packages and hotels, adventures and different destinations of Himachal Pradesh.  The main page of this website has Home page which contains Register for new account, Login for account.</a:t>
            </a:r>
            <a:endParaRPr lang="en-US" sz="2000" dirty="0">
              <a:effectLst/>
              <a:latin typeface="Impact" panose="020B080603090205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US" sz="2000" dirty="0">
                <a:solidFill>
                  <a:srgbClr val="444444"/>
                </a:solidFill>
                <a:effectLst/>
                <a:latin typeface="Impact" panose="020B0806030902050204" pitchFamily="34" charset="0"/>
                <a:ea typeface="Times New Roman" panose="02020603050405020304" pitchFamily="18" charset="0"/>
                <a:cs typeface="Times New Roman" panose="02020603050405020304" pitchFamily="18" charset="0"/>
              </a:rPr>
              <a:t> </a:t>
            </a:r>
            <a:endParaRPr lang="en-US" sz="2000" dirty="0">
              <a:effectLst/>
              <a:latin typeface="Impact" panose="020B080603090205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800"/>
              </a:spcAft>
            </a:pPr>
            <a:r>
              <a:rPr lang="en-US" sz="2000" dirty="0">
                <a:effectLst/>
                <a:latin typeface="Impact" panose="020B0806030902050204" pitchFamily="34" charset="0"/>
                <a:ea typeface="Times New Roman" panose="02020603050405020304" pitchFamily="18" charset="0"/>
                <a:cs typeface="Times New Roman" panose="02020603050405020304" pitchFamily="18" charset="0"/>
              </a:rPr>
              <a:t>The user can choose different packages, destinations and hotels from gallery. The user also has the option of changing the password for security purpose and new user must have to create the account to book the packages and hotels. The first option in the navigation drawer is Home, Packages, Hotel, and Destinations (Adventures, Spirituals). Online payment option is also available on this website.</a:t>
            </a:r>
          </a:p>
          <a:p>
            <a:pPr marL="0" marR="0">
              <a:lnSpc>
                <a:spcPct val="125000"/>
              </a:lnSpc>
              <a:spcBef>
                <a:spcPts val="0"/>
              </a:spcBef>
              <a:spcAft>
                <a:spcPts val="800"/>
              </a:spcAft>
            </a:pPr>
            <a:r>
              <a:rPr lang="en-US" sz="2000" dirty="0">
                <a:effectLst/>
                <a:latin typeface="Impact" panose="020B0806030902050204" pitchFamily="34" charset="0"/>
                <a:ea typeface="Times New Roman" panose="02020603050405020304" pitchFamily="18" charset="0"/>
                <a:cs typeface="Times New Roman" panose="02020603050405020304" pitchFamily="18" charset="0"/>
              </a:rPr>
              <a:t> </a:t>
            </a:r>
          </a:p>
          <a:p>
            <a:pPr marL="0" marR="0">
              <a:lnSpc>
                <a:spcPct val="125000"/>
              </a:lnSpc>
              <a:spcBef>
                <a:spcPts val="0"/>
              </a:spcBef>
              <a:spcAft>
                <a:spcPts val="800"/>
              </a:spcAft>
            </a:pPr>
            <a:r>
              <a:rPr lang="en-US" sz="2000" dirty="0">
                <a:effectLst/>
                <a:latin typeface="Impact" panose="020B0806030902050204" pitchFamily="34"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6338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8FAD38-69E3-4052-B416-CBDDAB8754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826" y="0"/>
            <a:ext cx="6096000" cy="6858000"/>
          </a:xfrm>
          <a:prstGeom prst="rect">
            <a:avLst/>
          </a:prstGeom>
          <a:noFill/>
          <a:ln>
            <a:noFill/>
          </a:ln>
        </p:spPr>
      </p:pic>
      <p:sp>
        <p:nvSpPr>
          <p:cNvPr id="3" name="Rectangle 2">
            <a:extLst>
              <a:ext uri="{FF2B5EF4-FFF2-40B4-BE49-F238E27FC236}">
                <a16:creationId xmlns:a16="http://schemas.microsoft.com/office/drawing/2014/main" id="{E6280DDB-AED7-4722-A35E-0DD39499E305}"/>
              </a:ext>
            </a:extLst>
          </p:cNvPr>
          <p:cNvSpPr/>
          <p:nvPr/>
        </p:nvSpPr>
        <p:spPr>
          <a:xfrm>
            <a:off x="6559826" y="2715544"/>
            <a:ext cx="3917932" cy="923330"/>
          </a:xfrm>
          <a:prstGeom prst="rect">
            <a:avLst/>
          </a:prstGeom>
          <a:noFill/>
        </p:spPr>
        <p:txBody>
          <a:bodyPr wrap="non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HOME PAGE</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7407568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TotalTime>
  <Words>780</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Impact</vt:lpstr>
      <vt:lpstr>Libre Franklin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Jaisiyan</dc:creator>
  <cp:lastModifiedBy>Harshit Jaisiyan</cp:lastModifiedBy>
  <cp:revision>2</cp:revision>
  <dcterms:created xsi:type="dcterms:W3CDTF">2021-12-06T15:13:27Z</dcterms:created>
  <dcterms:modified xsi:type="dcterms:W3CDTF">2021-12-07T03:42:29Z</dcterms:modified>
</cp:coreProperties>
</file>